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A0EB8664.xml" ContentType="application/vnd.ms-powerpoint.comments+xml"/>
  <Override PartName="/ppt/comments/modernComment_104_DC64852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2" r:id="rId6"/>
    <p:sldId id="263" r:id="rId7"/>
    <p:sldId id="260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DD1994-C510-40DF-AFEB-31AE66FBAC33}" name="Toby Nunn" initials="TN" userId="3a0aea3186ce866d" providerId="Windows Live"/>
  <p188:author id="{3E2580BB-FE99-DEDE-C0E1-4A897AE27B89}" name="Evelyn Larkin" initials="EL" userId="d6f6b0c20f532d41" providerId="Windows Live"/>
  <p188:author id="{F8987DC3-4817-2C2A-DF41-C94F31EDA707}" name="Lorena Block" initials="LB" userId="94343f9ca2a0252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BD7D"/>
    <a:srgbClr val="FC6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E6D53-764A-4CF6-9A6A-74B3B49108D6}" v="879" dt="2025-02-23T10:13:44.272"/>
    <p1510:client id="{A5C75629-7739-F340-905E-1A91F0A1BCC6}" v="748" dt="2025-02-21T15:20:17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2_A0EB86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48AAE0-FEBD-4B64-A51B-6A96E140BDD2}" authorId="{C2DD1994-C510-40DF-AFEB-31AE66FBAC33}" created="2025-02-12T11:20:45.6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99789924" sldId="258"/>
      <ac:spMk id="3" creationId="{5780D55C-FDF1-FF9B-7A94-BAD145D9FCBD}"/>
    </ac:deMkLst>
    <p188:txBody>
      <a:bodyPr/>
      <a:lstStyle/>
      <a:p>
        <a:r>
          <a:rPr lang="en-GB"/>
          <a:t>Resident / territorial / “readily take to nest boxes / breed at high density / cope well with monitering”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2-18T14:06:44.213" authorId="{F8987DC3-4817-2C2A-DF41-C94F31EDA707}"/>
          </p223:rxn>
        </p223:reactions>
      </p:ext>
    </p188:extLst>
  </p188:cm>
  <p188:cm id="{46EDB878-4A2F-4F71-AAE3-40CFAC59541A}" authorId="{C2DD1994-C510-40DF-AFEB-31AE66FBAC33}" created="2025-02-12T11:22:33.1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99789924" sldId="258"/>
      <ac:spMk id="3" creationId="{5780D55C-FDF1-FF9B-7A94-BAD145D9FCBD}"/>
      <ac:txMk cp="135">
        <ac:context len="483" hash="569239083"/>
      </ac:txMk>
    </ac:txMkLst>
    <p188:pos x="3337112" y="588122"/>
    <p188:txBody>
      <a:bodyPr/>
      <a:lstStyle/>
      <a:p>
        <a:r>
          <a:rPr lang="en-GB"/>
          <a:t>Past studies, specifically this one by Oxford over 75 years old as proof of these things as viable test subjects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2-18T14:06:45.359" authorId="{F8987DC3-4817-2C2A-DF41-C94F31EDA707}"/>
          </p223:rxn>
        </p223:reactions>
      </p:ext>
    </p188:extLst>
  </p188:cm>
</p188:cmLst>
</file>

<file path=ppt/comments/modernComment_104_DC6485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0602B3-3D4E-46E4-9417-77A25CB0AA77}" authorId="{3E2580BB-FE99-DEDE-C0E1-4A897AE27B89}" created="2025-02-18T13:57:11.9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97575204" sldId="260"/>
      <ac:spMk id="3" creationId="{782E6308-3F1E-26B1-9C8F-25CCFA5F5214}"/>
    </ac:deMkLst>
    <p188:txBody>
      <a:bodyPr/>
      <a:lstStyle/>
      <a:p>
        <a:r>
          <a:rPr lang="en-GB"/>
          <a:t>Urban noise - needs to be cleaned 
- remove/make sure no birdsong which would influence results/interfere with normal life etc and also any calls from the list of protected species (wildlife act section1)
- also remove any sudden or loud noises that would cause distress/major disturbance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913-3C6C-4BE4-BA6C-395EAE0E10F1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2B8CA-B64F-43B0-B425-E8A1D1BBF0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4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B8CA-B64F-43B0-B425-E8A1D1BBF0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1BFD-D50F-103D-9821-4D5B445F2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9E306-0524-663F-5138-3CE93663F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DAA6-2569-FDF6-9309-360B765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C0BC-C602-4AEE-A3AD-090D0BECF5B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771B-4731-4C22-9E7D-DEF4888C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3E1E-BB07-CD57-F28B-98E8836C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2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5854-5640-EC0B-FAB1-EFAD120C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2321B-2777-3D62-90D2-072FABB6E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665E-4D74-2751-86E4-1197A777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41F3-6D50-46C4-841B-A4BE8830082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DDFD-A5F3-8CD9-10A7-37818970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6B9D-142B-4333-09C8-31F5B344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79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637D7-1014-76B6-1178-FC4A5F331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7714D-8E88-40CE-DA53-478D88A9C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A1B6C-AFEE-3777-3BF0-3741F4CA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62A7-2F19-44C1-9987-795472FDD2D7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E6847-E652-41B3-B303-D672CF86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C080-12E3-C7C1-4102-B07760F6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3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1D7E-4E9F-6533-B886-EDAE92A3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7B41-D7EE-1141-0AAF-D52B5D3B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7A95-A7E6-B05E-6AF8-CE6A4A92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3028-6D6B-4E0A-BEC8-C791F11CE273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02E4-B4B8-F926-5A35-749893CC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AA868-A6FE-626B-A725-0830B727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82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8171-2A6F-54D5-8828-96D3C5D3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53852-8D81-54E8-BF9A-883AB1E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47C3-9B7E-8B15-19F4-1DD1A273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14A7-1EE6-4FCD-8073-C6A308CCCF3E}" type="datetime1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02A9C-647F-B9D6-0BF3-CE78B330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5412D-5F51-49CE-F3E0-DB1AB82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6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E3A1-2B77-F46D-68CD-8099643F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43C0-0F6B-2D8A-6791-3DE8C4F15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B796E-AC72-E35E-1016-138F02D38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204BB-C74B-96BF-3AD9-38403F50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9855-A66D-49EC-9AF7-4F1C3542A249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80E0F-2A8C-F3A1-EB1F-3D66A90F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C65CB-AA7C-8FC3-F935-41BD09E8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8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A313-88D4-1D79-708B-C2D576F5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ACB46-E5D3-0A25-C632-8706F06A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36BA2-EBCB-4AF8-C72E-81E75D87E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7B915-792B-7C36-6062-353826665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91A17-903F-FFD2-DB9A-6843A149D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E2B41-55E5-095E-0575-D2BDF12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18C7-1FB8-47E9-831E-F9BA0344C205}" type="datetime1">
              <a:rPr lang="en-GB" smtClean="0"/>
              <a:t>18/02/2025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A4A49-AE14-9518-5265-36E17B6D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DEBE6-FCDA-EBFC-6CAA-09FC5C5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42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4057-3F34-2FFF-4C52-7B945098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713C0-AE29-7956-67D6-0977D4EF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13CB-7100-4C1D-85EB-15B0D496214B}" type="datetime1">
              <a:rPr lang="en-GB" smtClean="0"/>
              <a:t>18/02/2025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C168D-064F-128F-0721-6BC1BFFB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1A390-F68F-A888-3F2D-5C949982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8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7F01A-2E21-C0EA-68C0-07ECD99E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B1CF-962F-4E59-962B-6E0AA44877C9}" type="datetime1">
              <a:rPr lang="en-GB" smtClean="0"/>
              <a:t>18/02/2025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7DA2E-1154-12F0-1222-1204458F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8731C-0DB0-16A1-E729-DC656A99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49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3A54-7090-870F-5FDB-E73734435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0B07-82B7-C517-0A19-9DF116CA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A1482-833D-4C7F-7298-2B8234D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EF761-0A38-3729-F139-D1877134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292C-D646-4450-9AD5-ABF8FDC2AE0A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9563B-17AD-F032-31A7-305E9B63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5EA3D-A5A4-3980-FB52-8AF436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7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F9AD-9C77-8403-1381-13ED9C98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983CF-C196-7C12-B600-0FDF33581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1BBA3-A960-0D5A-A578-D86AF9516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3950A-9A4D-75AE-1BC4-B321AA3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4925-AAAF-49B0-8EB4-ECCEE0469E33}" type="datetime1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56112-4D6C-6211-575B-C8B23DB3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SAMPLE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707D-A947-F5EE-5DD7-5C019C61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69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434587-0CE8-CDDE-1458-25FAEF89AF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60000"/>
                  <a:lumOff val="40000"/>
                  <a:alpha val="75000"/>
                </a:schemeClr>
              </a:gs>
              <a:gs pos="100000">
                <a:schemeClr val="accent5">
                  <a:lumMod val="60000"/>
                  <a:lumOff val="40000"/>
                  <a:alpha val="75000"/>
                </a:schemeClr>
              </a:gs>
              <a:gs pos="47000">
                <a:schemeClr val="accent4">
                  <a:lumMod val="75000"/>
                  <a:alpha val="85000"/>
                </a:schemeClr>
              </a:gs>
              <a:gs pos="80000">
                <a:schemeClr val="accent6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E54C4-0406-D578-1DC7-EC1B1F5A9FDF}"/>
              </a:ext>
            </a:extLst>
          </p:cNvPr>
          <p:cNvSpPr/>
          <p:nvPr userDrawn="1"/>
        </p:nvSpPr>
        <p:spPr>
          <a:xfrm>
            <a:off x="191069" y="136525"/>
            <a:ext cx="11809862" cy="6585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12C36B-1F01-581A-D02B-57214605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7611-7295-A74E-51E8-54B79B1B5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2E4C7-6780-5A8A-22B6-4931D2E4C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559BF2-E747-40AA-A803-1963B20D9B32}" type="datetime1">
              <a:rPr lang="en-GB" smtClean="0"/>
              <a:t>18/02/2025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9AA7B-D4B3-B0DB-0AB3-1B8B18EA2822}"/>
              </a:ext>
            </a:extLst>
          </p:cNvPr>
          <p:cNvSpPr/>
          <p:nvPr userDrawn="1"/>
        </p:nvSpPr>
        <p:spPr>
          <a:xfrm>
            <a:off x="11582398" y="6318724"/>
            <a:ext cx="381001" cy="365125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93926-D1F9-A3E2-46C1-F073BDA6F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868" y="6314447"/>
            <a:ext cx="4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GB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06940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pixaba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2437" TargetMode="External"/><Relationship Id="rId7" Type="http://schemas.openxmlformats.org/officeDocument/2006/relationships/hyperlink" Target="https://commons.wikimedia.org/wiki/File:Parus_major_sonagram.jpg#Summary" TargetMode="External"/><Relationship Id="rId2" Type="http://schemas.openxmlformats.org/officeDocument/2006/relationships/hyperlink" Target="https://doi.org/10.1088/2058-7058/33/5/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arus_major_15mars2011.ogg" TargetMode="External"/><Relationship Id="rId5" Type="http://schemas.openxmlformats.org/officeDocument/2006/relationships/hyperlink" Target="https://www.legislation.gov.uk/ukpga/1981/69/contents#top" TargetMode="External"/><Relationship Id="rId4" Type="http://schemas.openxmlformats.org/officeDocument/2006/relationships/hyperlink" Target="https://doi.org/10.1086/656275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microsoft.com/office/2018/10/relationships/comments" Target="../comments/modernComment_102_A0EB86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pngtree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File:Parus_major_15mars2011.og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7070327/r-boxplot-how-to-normalize-against-given-high-and-low-limits-instead-of-min-an" TargetMode="External"/><Relationship Id="rId2" Type="http://schemas.openxmlformats.org/officeDocument/2006/relationships/hyperlink" Target="https://hansenjohnson.org/post/spectrograms-in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4_DC6485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0AEB1C-3E6E-8AB9-DB1C-5A009200A03F}"/>
              </a:ext>
            </a:extLst>
          </p:cNvPr>
          <p:cNvSpPr/>
          <p:nvPr/>
        </p:nvSpPr>
        <p:spPr>
          <a:xfrm>
            <a:off x="11582398" y="6314446"/>
            <a:ext cx="381001" cy="365125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01BE7-B2C4-DCAB-119E-0BE3BAC2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1</a:t>
            </a:fld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AF419-0C04-93C3-386F-071FD9905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0799" y="4750593"/>
            <a:ext cx="4022601" cy="1267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solidFill>
                  <a:schemeClr val="accent4">
                    <a:lumMod val="50000"/>
                  </a:schemeClr>
                </a:solidFill>
              </a:rPr>
              <a:t>By: </a:t>
            </a:r>
            <a:r>
              <a:rPr lang="en-GB" sz="2200" err="1">
                <a:solidFill>
                  <a:schemeClr val="accent4">
                    <a:lumMod val="50000"/>
                  </a:schemeClr>
                </a:solidFill>
              </a:rPr>
              <a:t>Bïrb</a:t>
            </a:r>
            <a:r>
              <a:rPr lang="en-GB" sz="2200">
                <a:solidFill>
                  <a:schemeClr val="accent4">
                    <a:lumMod val="50000"/>
                  </a:schemeClr>
                </a:solidFill>
              </a:rPr>
              <a:t> (song) </a:t>
            </a:r>
          </a:p>
          <a:p>
            <a:r>
              <a:rPr lang="en-GB" sz="2200">
                <a:solidFill>
                  <a:schemeClr val="accent4">
                    <a:lumMod val="50000"/>
                  </a:schemeClr>
                </a:solidFill>
              </a:rPr>
              <a:t>[Tobias, Jude, Alfie, Chloe, Daniel, Evelyn and Lorena]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1629A-52F9-88DC-F0AB-A0E4A747D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0799" y="1034835"/>
            <a:ext cx="4022600" cy="1589746"/>
          </a:xfrm>
        </p:spPr>
        <p:txBody>
          <a:bodyPr>
            <a:noAutofit/>
          </a:bodyPr>
          <a:lstStyle/>
          <a:p>
            <a:r>
              <a:rPr lang="en-GB" sz="4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3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1000">
                      <a:srgbClr val="92D050"/>
                    </a:gs>
                    <a:gs pos="58000">
                      <a:srgbClr val="FFFF00"/>
                    </a:gs>
                  </a:gsLst>
                  <a:lin ang="5400000" scaled="1"/>
                  <a:tileRect/>
                </a:gradFill>
              </a:rPr>
              <a:t>Anthropogenic Effects on Bird Song in Great Tits</a:t>
            </a:r>
            <a:br>
              <a:rPr lang="en-GB" sz="4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3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1000">
                      <a:srgbClr val="92D050"/>
                    </a:gs>
                    <a:gs pos="58000">
                      <a:srgbClr val="FFFF00"/>
                    </a:gs>
                  </a:gsLst>
                  <a:lin ang="5400000" scaled="1"/>
                  <a:tileRect/>
                </a:gradFill>
              </a:rPr>
            </a:br>
            <a:r>
              <a:rPr lang="en-GB" sz="4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3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1000">
                      <a:srgbClr val="92D050"/>
                    </a:gs>
                    <a:gs pos="58000">
                      <a:srgbClr val="FFFF00"/>
                    </a:gs>
                  </a:gsLst>
                  <a:lin ang="5400000" scaled="1"/>
                  <a:tileRect/>
                </a:gradFill>
              </a:rPr>
              <a:t>(</a:t>
            </a:r>
            <a:r>
              <a:rPr lang="en-GB" sz="4000" b="1" i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3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1000">
                      <a:srgbClr val="92D050"/>
                    </a:gs>
                    <a:gs pos="58000">
                      <a:srgbClr val="FFFF00"/>
                    </a:gs>
                  </a:gsLst>
                  <a:lin ang="5400000" scaled="1"/>
                  <a:tileRect/>
                </a:gradFill>
              </a:rPr>
              <a:t>Parus major</a:t>
            </a:r>
            <a:r>
              <a:rPr lang="en-GB" sz="4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3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1000">
                      <a:srgbClr val="92D050"/>
                    </a:gs>
                    <a:gs pos="58000">
                      <a:srgbClr val="FFFF00"/>
                    </a:gs>
                  </a:gsLst>
                  <a:lin ang="5400000" scaled="1"/>
                  <a:tileRect/>
                </a:gradFill>
              </a:rPr>
              <a:t>)</a:t>
            </a:r>
          </a:p>
        </p:txBody>
      </p:sp>
      <p:pic>
        <p:nvPicPr>
          <p:cNvPr id="12" name="Picture 11" descr="A bird standing on a stick&#10;&#10;AI-generated content may be incorrect.">
            <a:extLst>
              <a:ext uri="{FF2B5EF4-FFF2-40B4-BE49-F238E27FC236}">
                <a16:creationId xmlns:a16="http://schemas.microsoft.com/office/drawing/2014/main" id="{BB1ADF03-F00E-57F5-FDE8-A155C17BA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/>
        </p:blipFill>
        <p:spPr>
          <a:xfrm>
            <a:off x="118561" y="149092"/>
            <a:ext cx="7700949" cy="658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1C89D8-98D7-1ED3-3D4E-615D2B28BE3C}"/>
              </a:ext>
            </a:extLst>
          </p:cNvPr>
          <p:cNvSpPr txBox="1"/>
          <p:nvPr/>
        </p:nvSpPr>
        <p:spPr>
          <a:xfrm>
            <a:off x="7824093" y="6375049"/>
            <a:ext cx="3603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Image: </a:t>
            </a:r>
            <a:r>
              <a:rPr lang="en-US" sz="1400">
                <a:hlinkClick r:id="rId4"/>
              </a:rPr>
              <a:t>https://pixabay.com/</a:t>
            </a:r>
            <a:r>
              <a:rPr lang="en-CA" sz="1400" u="sng">
                <a:latin typeface="Google Sans"/>
              </a:rPr>
              <a:t> </a:t>
            </a:r>
            <a:endParaRPr lang="en-US" sz="1400" u="sng"/>
          </a:p>
        </p:txBody>
      </p:sp>
      <p:pic>
        <p:nvPicPr>
          <p:cNvPr id="3076" name="Picture 4" descr="Birds over a city Royalty Free Vector Image - VectorStock">
            <a:extLst>
              <a:ext uri="{FF2B5EF4-FFF2-40B4-BE49-F238E27FC236}">
                <a16:creationId xmlns:a16="http://schemas.microsoft.com/office/drawing/2014/main" id="{574203AC-405E-4646-CBA0-DC8E391B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8333" r="6134" b="15089"/>
          <a:stretch/>
        </p:blipFill>
        <p:spPr bwMode="auto">
          <a:xfrm>
            <a:off x="8864834" y="2876841"/>
            <a:ext cx="2181708" cy="161386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68F0-425E-E13E-1D0D-BDE596AA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16" y="9184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2CAF-3B2A-631C-DD32-C92E894B2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49" y="1193781"/>
            <a:ext cx="11562735" cy="56642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effectLst/>
              </a:rPr>
              <a:t>Jarman, S. (2020) ‘Pitch of birdsong is determined by body size’, </a:t>
            </a:r>
            <a:r>
              <a:rPr lang="en-US" sz="1400" i="1">
                <a:effectLst/>
              </a:rPr>
              <a:t>Physics World</a:t>
            </a:r>
            <a:r>
              <a:rPr lang="en-US" sz="1400">
                <a:effectLst/>
              </a:rPr>
              <a:t>, 33(5), p. 6. Available at: </a:t>
            </a:r>
            <a:r>
              <a:rPr lang="en-US" sz="1400">
                <a:effectLst/>
                <a:hlinkClick r:id="rId2"/>
              </a:rPr>
              <a:t>https://doi.org/10.1088/2058-7058/33/5/9</a:t>
            </a:r>
            <a:r>
              <a:rPr lang="en-US" sz="1400">
                <a:effectLst/>
              </a:rPr>
              <a:t>.</a:t>
            </a:r>
          </a:p>
          <a:p>
            <a:r>
              <a:rPr lang="en-GB" sz="1400"/>
              <a:t>Lack, D., 1964. A long-term study of the great tit (Parus major). The Journal of Animal Ecology, pp.159-173. </a:t>
            </a:r>
            <a:r>
              <a:rPr lang="en-GB" sz="1400">
                <a:hlinkClick r:id="rId3"/>
              </a:rPr>
              <a:t>https://doi.org/10.2307/2437</a:t>
            </a:r>
            <a:endParaRPr lang="en-GB" sz="1400"/>
          </a:p>
          <a:p>
            <a:r>
              <a:rPr lang="en-GB" sz="1400">
                <a:ea typeface="+mn-lt"/>
                <a:cs typeface="+mn-lt"/>
              </a:rPr>
              <a:t>Nemeth, E. and Brumm, H., 2010. Birds and anthropogenic noise: are urban songs adaptive?. The American Naturalist, 176(4), pp.465-475.   </a:t>
            </a:r>
            <a:r>
              <a:rPr lang="en-GB" sz="1400">
                <a:ea typeface="+mn-lt"/>
                <a:cs typeface="+mn-lt"/>
                <a:hlinkClick r:id="rId4"/>
              </a:rPr>
              <a:t>https://doi.org/10.1086/656275</a:t>
            </a: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Legislation, 2024</a:t>
            </a:r>
            <a:r>
              <a:rPr lang="en-GB" sz="1400"/>
              <a:t>. </a:t>
            </a:r>
            <a:r>
              <a:rPr lang="en-GB" sz="1400" i="1"/>
              <a:t>Wildlife and Countryside Act 1981. </a:t>
            </a:r>
            <a:r>
              <a:rPr lang="en-GB" sz="1400"/>
              <a:t>Available at: </a:t>
            </a:r>
            <a:r>
              <a:rPr lang="en-GB" sz="1400">
                <a:hlinkClick r:id="rId5"/>
              </a:rPr>
              <a:t>https</a:t>
            </a:r>
            <a:r>
              <a:rPr lang="en-GB" sz="1400">
                <a:ea typeface="+mn-lt"/>
                <a:cs typeface="+mn-lt"/>
                <a:hlinkClick r:id="rId5"/>
              </a:rPr>
              <a:t>://www.legislation.gov.uk/ukpga/1981/69/contents#top</a:t>
            </a:r>
            <a:r>
              <a:rPr lang="en-GB" sz="1400">
                <a:ea typeface="+mn-lt"/>
                <a:cs typeface="+mn-lt"/>
              </a:rPr>
              <a:t> (Accessed: 17 February 2025)</a:t>
            </a:r>
          </a:p>
          <a:p>
            <a:r>
              <a:rPr lang="en-CA" sz="1400">
                <a:ea typeface="+mn-lt"/>
                <a:cs typeface="+mn-lt"/>
              </a:rPr>
              <a:t>Rivera-Gutierrez, H.F., </a:t>
            </a:r>
            <a:r>
              <a:rPr lang="en-CA" sz="1400" err="1">
                <a:ea typeface="+mn-lt"/>
                <a:cs typeface="+mn-lt"/>
              </a:rPr>
              <a:t>Pinxten</a:t>
            </a:r>
            <a:r>
              <a:rPr lang="en-CA" sz="1400">
                <a:ea typeface="+mn-lt"/>
                <a:cs typeface="+mn-lt"/>
              </a:rPr>
              <a:t>, R. and Eens, M. (2010). Multiple signals for multiple messages: great tit, Parus major, song signals age and survival. Animal Behaviour, 80(3), pp.451–459.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://doi.org/10.1016/j.anbehav.2010.06.002.</a:t>
            </a:r>
            <a:endParaRPr lang="en-GB" sz="1400">
              <a:ea typeface="+mn-lt"/>
              <a:cs typeface="+mn-lt"/>
            </a:endParaRPr>
          </a:p>
          <a:p>
            <a:r>
              <a:rPr lang="en-CA" sz="1400">
                <a:ea typeface="+mn-lt"/>
                <a:cs typeface="+mn-lt"/>
              </a:rPr>
              <a:t>Corsini, M., </a:t>
            </a:r>
            <a:r>
              <a:rPr lang="en-CA" sz="1400" err="1">
                <a:ea typeface="+mn-lt"/>
                <a:cs typeface="+mn-lt"/>
              </a:rPr>
              <a:t>Dubiec</a:t>
            </a:r>
            <a:r>
              <a:rPr lang="en-CA" sz="1400">
                <a:ea typeface="+mn-lt"/>
                <a:cs typeface="+mn-lt"/>
              </a:rPr>
              <a:t>, A., </a:t>
            </a:r>
            <a:r>
              <a:rPr lang="en-CA" sz="1400" err="1">
                <a:ea typeface="+mn-lt"/>
                <a:cs typeface="+mn-lt"/>
              </a:rPr>
              <a:t>Marrot</a:t>
            </a:r>
            <a:r>
              <a:rPr lang="en-CA" sz="1400">
                <a:ea typeface="+mn-lt"/>
                <a:cs typeface="+mn-lt"/>
              </a:rPr>
              <a:t>, P. and </a:t>
            </a:r>
            <a:r>
              <a:rPr lang="en-CA" sz="1400" err="1">
                <a:ea typeface="+mn-lt"/>
                <a:cs typeface="+mn-lt"/>
              </a:rPr>
              <a:t>Szulkin</a:t>
            </a:r>
            <a:r>
              <a:rPr lang="en-CA" sz="1400">
                <a:ea typeface="+mn-lt"/>
                <a:cs typeface="+mn-lt"/>
              </a:rPr>
              <a:t>, M. (2017). Humans and Tits in the City: Quantifying the Effects of Human Presence on Great Tit and Blue Tit Reproductive Trait Variation. Frontiers in Ecology and Evolution, 5.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://doi.org/10.3389/fevo.2017.00082. </a:t>
            </a:r>
          </a:p>
          <a:p>
            <a:r>
              <a:rPr lang="en-CA" sz="1400" err="1">
                <a:ea typeface="+mn-lt"/>
                <a:cs typeface="+mn-lt"/>
              </a:rPr>
              <a:t>Charmantier</a:t>
            </a:r>
            <a:r>
              <a:rPr lang="en-CA" sz="1400">
                <a:ea typeface="+mn-lt"/>
                <a:cs typeface="+mn-lt"/>
              </a:rPr>
              <a:t>, A., </a:t>
            </a:r>
            <a:r>
              <a:rPr lang="en-CA" sz="1400" err="1">
                <a:ea typeface="+mn-lt"/>
                <a:cs typeface="+mn-lt"/>
              </a:rPr>
              <a:t>Doutrelant</a:t>
            </a:r>
            <a:r>
              <a:rPr lang="en-CA" sz="1400">
                <a:ea typeface="+mn-lt"/>
                <a:cs typeface="+mn-lt"/>
              </a:rPr>
              <a:t>, C., Dubuc-Messier, G., </a:t>
            </a:r>
            <a:r>
              <a:rPr lang="en-CA" sz="1400" err="1">
                <a:ea typeface="+mn-lt"/>
                <a:cs typeface="+mn-lt"/>
              </a:rPr>
              <a:t>Fargevieille</a:t>
            </a:r>
            <a:r>
              <a:rPr lang="en-CA" sz="1400">
                <a:ea typeface="+mn-lt"/>
                <a:cs typeface="+mn-lt"/>
              </a:rPr>
              <a:t>, A. and </a:t>
            </a:r>
            <a:r>
              <a:rPr lang="en-CA" sz="1400" err="1">
                <a:ea typeface="+mn-lt"/>
                <a:cs typeface="+mn-lt"/>
              </a:rPr>
              <a:t>Szulkin</a:t>
            </a:r>
            <a:r>
              <a:rPr lang="en-CA" sz="1400">
                <a:ea typeface="+mn-lt"/>
                <a:cs typeface="+mn-lt"/>
              </a:rPr>
              <a:t>, M. (2015). Mediterranean blue tits as a case study of local adaptation. Evolutionary Applications, 9(1), pp.135–152. </a:t>
            </a:r>
            <a:r>
              <a:rPr lang="en-CA" sz="1400" err="1">
                <a:ea typeface="+mn-lt"/>
                <a:cs typeface="+mn-lt"/>
              </a:rPr>
              <a:t>doi:https</a:t>
            </a:r>
            <a:r>
              <a:rPr lang="en-CA" sz="1400">
                <a:ea typeface="+mn-lt"/>
                <a:cs typeface="+mn-lt"/>
              </a:rPr>
              <a:t>://doi.org/10.1111/eva.12282.</a:t>
            </a:r>
          </a:p>
          <a:p>
            <a:r>
              <a:rPr lang="en-CA" sz="1400">
                <a:ea typeface="+mn-lt"/>
                <a:cs typeface="+mn-lt"/>
              </a:rPr>
              <a:t>‌Chantal, D. (2011) </a:t>
            </a:r>
            <a:r>
              <a:rPr lang="en-CA" sz="1400"/>
              <a:t>Parus major 15mars2011.ogg </a:t>
            </a:r>
            <a:r>
              <a:rPr lang="en-CA" sz="1400">
                <a:ea typeface="+mn-lt"/>
                <a:cs typeface="+mn-lt"/>
                <a:hlinkClick r:id="rId6"/>
              </a:rPr>
              <a:t>https://commons.wikimedia.org/wiki/File:Parus_major_15mars2011.ogg</a:t>
            </a:r>
            <a:endParaRPr lang="en-CA" sz="1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Metzmacher, M. (2011). </a:t>
            </a:r>
            <a:r>
              <a:rPr lang="en-CA" sz="1400" i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Great Tit Parus major : song of a male. Sonagram (Frequency in Kilohertz, Time in seconds) : Maxime Metzmacher, Recording (Seraing / Belgium, 15 March 2011) : Chantal </a:t>
            </a:r>
            <a:r>
              <a:rPr lang="en-CA" sz="1400" i="1" err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Dengis</a:t>
            </a:r>
            <a:r>
              <a:rPr lang="en-CA" sz="1400" i="1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.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[jpeg] Available at: 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  <a:hlinkClick r:id="rId7"/>
              </a:rPr>
              <a:t>https://commons.wikimedia.org/wiki/File:Parus_major_sonagram.jpg#Summary</a:t>
            </a:r>
            <a:r>
              <a:rPr lang="en-CA" sz="140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[Accessed 18 Feb. 2025].</a:t>
            </a:r>
            <a:endParaRPr lang="en-GB" sz="1400">
              <a:solidFill>
                <a:srgbClr val="000000"/>
              </a:solidFill>
              <a:latin typeface="Aptos"/>
              <a:ea typeface="+mn-lt"/>
              <a:cs typeface="Times New Roman"/>
            </a:endParaRPr>
          </a:p>
          <a:p>
            <a:r>
              <a:rPr lang="en-GB" sz="16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Richards, D.G., 1981. Environmental acoustics and censuses of singing birds. Studies in Avian Biology, 6, pp.297-300</a:t>
            </a:r>
            <a:endParaRPr lang="en-CA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1600" err="1">
                <a:ea typeface="+mn-lt"/>
                <a:cs typeface="+mn-lt"/>
              </a:rPr>
              <a:t>Dominoni</a:t>
            </a:r>
            <a:r>
              <a:rPr lang="en-GB" sz="1600">
                <a:ea typeface="+mn-lt"/>
                <a:cs typeface="+mn-lt"/>
              </a:rPr>
              <a:t>, D.M., Helm, B., Lehmann, M., Dowse, H.B. and </a:t>
            </a:r>
            <a:r>
              <a:rPr lang="en-GB" sz="1600" err="1">
                <a:ea typeface="+mn-lt"/>
                <a:cs typeface="+mn-lt"/>
              </a:rPr>
              <a:t>Partecke</a:t>
            </a:r>
            <a:r>
              <a:rPr lang="en-GB" sz="1600">
                <a:ea typeface="+mn-lt"/>
                <a:cs typeface="+mn-lt"/>
              </a:rPr>
              <a:t>, J., 2013. Clocks for the city: circadian differences between forest and city songbirds. Proceedings of the Royal Society B: Biological Sciences, 280(1763), p.20130593.</a:t>
            </a:r>
            <a:endParaRPr lang="en-GB" sz="1600"/>
          </a:p>
          <a:p>
            <a:endParaRPr lang="en-CA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DED65-5161-9330-57E9-16594B0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Larvae Vector Hd PNG Images, Caterpillar Worm Larva Pest Vector, Beige,  Striped, Larva PNG Image For Free Download">
            <a:extLst>
              <a:ext uri="{FF2B5EF4-FFF2-40B4-BE49-F238E27FC236}">
                <a16:creationId xmlns:a16="http://schemas.microsoft.com/office/drawing/2014/main" id="{C85354DE-F6A0-77FD-19F7-316D9E46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1053" flipH="1">
            <a:off x="8926986" y="830770"/>
            <a:ext cx="703487" cy="7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3289-5208-FAD3-376C-58ABC2F9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53" y="152909"/>
            <a:ext cx="5756309" cy="866592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Great Tits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D55C-FDF1-FF9B-7A94-BAD145D9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11" y="1030799"/>
            <a:ext cx="660109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Diverse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seed dispersal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, main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pest control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in apple orchards (and others), an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indicator and a keystone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species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(Corsini et al., 2017).</a:t>
            </a:r>
            <a:endParaRPr lang="en-GB" sz="22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Extensive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variation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 in calls, important in communication and signals.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Key for survival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(Rivera-Gutierrez et al., 2010).</a:t>
            </a:r>
          </a:p>
          <a:p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Human interaction affects their development, </a:t>
            </a:r>
            <a:r>
              <a:rPr lang="en-CA" sz="2200" b="1">
                <a:solidFill>
                  <a:schemeClr val="accent2">
                    <a:lumMod val="75000"/>
                  </a:schemeClr>
                </a:solidFill>
              </a:rPr>
              <a:t>constant stress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in urban areas (Rivera-Gutierrez et al., 2010).</a:t>
            </a:r>
          </a:p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Globalization affects wildlife 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through climate change, disease, habitat loss, and pollution </a:t>
            </a:r>
            <a:r>
              <a:rPr lang="en-CA" sz="2200">
                <a:solidFill>
                  <a:schemeClr val="accent2">
                    <a:lumMod val="75000"/>
                  </a:schemeClr>
                </a:solidFill>
              </a:rPr>
              <a:t>(Charmantier et al., 2015).</a:t>
            </a:r>
            <a:endParaRPr lang="en-GB" sz="2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4DD9-A542-0741-A71B-9A46E039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Flying Tit 09 Outdoors Flight Birdwatching, Countryside, Brown, Great PNG  Transparent Image and Clipart for Free Download">
            <a:extLst>
              <a:ext uri="{FF2B5EF4-FFF2-40B4-BE49-F238E27FC236}">
                <a16:creationId xmlns:a16="http://schemas.microsoft.com/office/drawing/2014/main" id="{14BB6E5D-BDE2-B504-5592-2C8DE237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57817">
            <a:off x="8600493" y="1047550"/>
            <a:ext cx="3147788" cy="20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Tre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6045734-DBC9-570B-0BA5-D24C10C5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18" y="366763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emi Flat Sunflower Seeds PNG &amp; SVG Design For T-Shirts">
            <a:extLst>
              <a:ext uri="{FF2B5EF4-FFF2-40B4-BE49-F238E27FC236}">
                <a16:creationId xmlns:a16="http://schemas.microsoft.com/office/drawing/2014/main" id="{FF16ABDB-EE2A-55AB-B8E6-4F45C9B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342">
            <a:off x="10946925" y="2734041"/>
            <a:ext cx="426680" cy="4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at Tit Great, Environment, Wildlife, Songbird PNG Transparent Image and  Clipart for Free Download">
            <a:extLst>
              <a:ext uri="{FF2B5EF4-FFF2-40B4-BE49-F238E27FC236}">
                <a16:creationId xmlns:a16="http://schemas.microsoft.com/office/drawing/2014/main" id="{97A4F724-ABEA-9152-FE21-BAAFF687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2183">
            <a:off x="6801108" y="273697"/>
            <a:ext cx="2645503" cy="187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at Tit PNG Transparent Images Free Download | Vector Files | Pngtree">
            <a:extLst>
              <a:ext uri="{FF2B5EF4-FFF2-40B4-BE49-F238E27FC236}">
                <a16:creationId xmlns:a16="http://schemas.microsoft.com/office/drawing/2014/main" id="{069409D9-4611-06BD-1105-32600F88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77" y="2425553"/>
            <a:ext cx="3231877" cy="284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sic notes PNG transparent image download, size: 1024x1251px">
            <a:extLst>
              <a:ext uri="{FF2B5EF4-FFF2-40B4-BE49-F238E27FC236}">
                <a16:creationId xmlns:a16="http://schemas.microsoft.com/office/drawing/2014/main" id="{E57B97EC-7981-3C02-238F-9CC4BECE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008">
            <a:off x="8193554" y="3021594"/>
            <a:ext cx="433072" cy="5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eart Shape PNG Clipart - Best WEB Clipart">
            <a:extLst>
              <a:ext uri="{FF2B5EF4-FFF2-40B4-BE49-F238E27FC236}">
                <a16:creationId xmlns:a16="http://schemas.microsoft.com/office/drawing/2014/main" id="{E03FF66B-EACB-1498-BAE0-F63E3F76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75" y="1776428"/>
            <a:ext cx="160741" cy="1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3E1BD-A533-8020-F8E7-C80EE10D675C}"/>
              </a:ext>
            </a:extLst>
          </p:cNvPr>
          <p:cNvSpPr txBox="1"/>
          <p:nvPr/>
        </p:nvSpPr>
        <p:spPr>
          <a:xfrm>
            <a:off x="191069" y="6411085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Images: </a:t>
            </a:r>
            <a:r>
              <a:rPr lang="en-US" sz="1400">
                <a:hlinkClick r:id="rId11"/>
              </a:rPr>
              <a:t>https://pngtree.com/</a:t>
            </a:r>
            <a:r>
              <a:rPr lang="en-US" sz="1400"/>
              <a:t> </a:t>
            </a:r>
          </a:p>
        </p:txBody>
      </p:sp>
      <p:pic>
        <p:nvPicPr>
          <p:cNvPr id="2062" name="Picture 14" descr="Seeds PNG Designs for T Shirt &amp; Merch">
            <a:extLst>
              <a:ext uri="{FF2B5EF4-FFF2-40B4-BE49-F238E27FC236}">
                <a16:creationId xmlns:a16="http://schemas.microsoft.com/office/drawing/2014/main" id="{B256AF79-F356-5672-EF15-4F19E56B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3523">
            <a:off x="10817317" y="2958643"/>
            <a:ext cx="952526" cy="9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emi Flat Sunflower Seeds PNG &amp; SVG Design For T-Shirts">
            <a:extLst>
              <a:ext uri="{FF2B5EF4-FFF2-40B4-BE49-F238E27FC236}">
                <a16:creationId xmlns:a16="http://schemas.microsoft.com/office/drawing/2014/main" id="{AAD3CAA5-A334-031A-2E98-B18AD594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0260">
            <a:off x="11130261" y="3759241"/>
            <a:ext cx="463981" cy="4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A99A56A-0E71-5A15-BE4E-8AB725677242}"/>
              </a:ext>
            </a:extLst>
          </p:cNvPr>
          <p:cNvGrpSpPr/>
          <p:nvPr/>
        </p:nvGrpSpPr>
        <p:grpSpPr>
          <a:xfrm rot="16429706">
            <a:off x="10387229" y="5800053"/>
            <a:ext cx="952526" cy="1489181"/>
            <a:chOff x="10263375" y="4646439"/>
            <a:chExt cx="952526" cy="1489181"/>
          </a:xfrm>
        </p:grpSpPr>
        <p:pic>
          <p:nvPicPr>
            <p:cNvPr id="9" name="Picture 8" descr="Semi Flat Sunflower Seeds PNG &amp; SVG Design For T-Shirts">
              <a:extLst>
                <a:ext uri="{FF2B5EF4-FFF2-40B4-BE49-F238E27FC236}">
                  <a16:creationId xmlns:a16="http://schemas.microsoft.com/office/drawing/2014/main" id="{38765069-C8B7-70BC-EA23-84EA51C77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Seeds PNG Designs for T Shirt &amp; Merch">
              <a:extLst>
                <a:ext uri="{FF2B5EF4-FFF2-40B4-BE49-F238E27FC236}">
                  <a16:creationId xmlns:a16="http://schemas.microsoft.com/office/drawing/2014/main" id="{F095FD3C-4482-83BD-9917-43E81820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Semi Flat Sunflower Seeds PNG &amp; SVG Design For T-Shirts">
              <a:extLst>
                <a:ext uri="{FF2B5EF4-FFF2-40B4-BE49-F238E27FC236}">
                  <a16:creationId xmlns:a16="http://schemas.microsoft.com/office/drawing/2014/main" id="{E98F3F3E-1F67-ECD2-8AF6-BD25BE1DF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A4AC1F-F4FC-6C94-31A7-48AD328012E0}"/>
              </a:ext>
            </a:extLst>
          </p:cNvPr>
          <p:cNvGrpSpPr/>
          <p:nvPr/>
        </p:nvGrpSpPr>
        <p:grpSpPr>
          <a:xfrm rot="16663210">
            <a:off x="6505554" y="5832529"/>
            <a:ext cx="952526" cy="1489181"/>
            <a:chOff x="10263375" y="4646439"/>
            <a:chExt cx="952526" cy="1489181"/>
          </a:xfrm>
        </p:grpSpPr>
        <p:pic>
          <p:nvPicPr>
            <p:cNvPr id="14" name="Picture 13" descr="Semi Flat Sunflower Seeds PNG &amp; SVG Design For T-Shirts">
              <a:extLst>
                <a:ext uri="{FF2B5EF4-FFF2-40B4-BE49-F238E27FC236}">
                  <a16:creationId xmlns:a16="http://schemas.microsoft.com/office/drawing/2014/main" id="{AEA99020-21A7-471B-0EE6-B85AE8013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Seeds PNG Designs for T Shirt &amp; Merch">
              <a:extLst>
                <a:ext uri="{FF2B5EF4-FFF2-40B4-BE49-F238E27FC236}">
                  <a16:creationId xmlns:a16="http://schemas.microsoft.com/office/drawing/2014/main" id="{AB2F06DD-5679-4D14-64A5-9152C5077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Semi Flat Sunflower Seeds PNG &amp; SVG Design For T-Shirts">
              <a:extLst>
                <a:ext uri="{FF2B5EF4-FFF2-40B4-BE49-F238E27FC236}">
                  <a16:creationId xmlns:a16="http://schemas.microsoft.com/office/drawing/2014/main" id="{BE4B2836-05E0-CD9A-248B-B19BB1CCA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2D9C66-D8FF-E922-CE8B-D06332067238}"/>
              </a:ext>
            </a:extLst>
          </p:cNvPr>
          <p:cNvGrpSpPr/>
          <p:nvPr/>
        </p:nvGrpSpPr>
        <p:grpSpPr>
          <a:xfrm rot="12319420">
            <a:off x="10520048" y="3746732"/>
            <a:ext cx="735047" cy="1028080"/>
            <a:chOff x="10263375" y="4646439"/>
            <a:chExt cx="952526" cy="1489181"/>
          </a:xfrm>
        </p:grpSpPr>
        <p:pic>
          <p:nvPicPr>
            <p:cNvPr id="18" name="Picture 17" descr="Semi Flat Sunflower Seeds PNG &amp; SVG Design For T-Shirts">
              <a:extLst>
                <a:ext uri="{FF2B5EF4-FFF2-40B4-BE49-F238E27FC236}">
                  <a16:creationId xmlns:a16="http://schemas.microsoft.com/office/drawing/2014/main" id="{EE1427DF-DA56-8B46-E694-63D275E39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7504">
              <a:off x="10392983" y="4646439"/>
              <a:ext cx="426680" cy="42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Seeds PNG Designs for T Shirt &amp; Merch">
              <a:extLst>
                <a:ext uri="{FF2B5EF4-FFF2-40B4-BE49-F238E27FC236}">
                  <a16:creationId xmlns:a16="http://schemas.microsoft.com/office/drawing/2014/main" id="{E86A07EE-8592-5B9B-0CDB-ABC634A04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3685">
              <a:off x="10263375" y="4871041"/>
              <a:ext cx="952526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Semi Flat Sunflower Seeds PNG &amp; SVG Design For T-Shirts">
              <a:extLst>
                <a:ext uri="{FF2B5EF4-FFF2-40B4-BE49-F238E27FC236}">
                  <a16:creationId xmlns:a16="http://schemas.microsoft.com/office/drawing/2014/main" id="{FF1F8A1D-6DA6-F863-71AE-001813A31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0422">
              <a:off x="10576319" y="5671639"/>
              <a:ext cx="463981" cy="46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7899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1EE9-4298-0F4F-3EA2-04F6609A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14" y="48270"/>
            <a:ext cx="11635171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Our Hypothesis and Past Science We Are Building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BEE4-E5B8-1D14-40C0-08FBAE484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1" y="1253331"/>
            <a:ext cx="11026708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model species</a:t>
            </a:r>
            <a:endParaRPr lang="en-US" sz="2200" b="1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Wytham Tit Project</a:t>
            </a:r>
          </a:p>
          <a:p>
            <a:pPr lvl="1"/>
            <a:r>
              <a:rPr lang="en-US" sz="2200">
                <a:solidFill>
                  <a:schemeClr val="accent2">
                    <a:lumMod val="75000"/>
                  </a:schemeClr>
                </a:solidFill>
              </a:rPr>
              <a:t>Resident / territorial / cope well with monitoring</a:t>
            </a:r>
            <a:endParaRPr lang="en-GB" sz="22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Defining Urban vs Rural</a:t>
            </a:r>
          </a:p>
          <a:p>
            <a:pPr lvl="1">
              <a:buFont typeface="Wingdings" pitchFamily="2" charset="2"/>
              <a:buChar char="ü"/>
            </a:pPr>
            <a:r>
              <a:rPr lang="en-GB" sz="2200"/>
              <a:t> </a:t>
            </a: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Rural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: &lt; 3 medium-sized buildings/ major roads within a 1 km distance from the chosen site, &lt; 40 decibels of noise</a:t>
            </a:r>
          </a:p>
          <a:p>
            <a:pPr lvl="1">
              <a:buFont typeface="Wingdings" pitchFamily="2" charset="2"/>
              <a:buChar char="ü"/>
            </a:pPr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Urban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: more than three medium-sized buildings and roads, a large amount of human 	foot traffic, &gt; 70 decibels of noise</a:t>
            </a:r>
          </a:p>
          <a:p>
            <a:pPr marL="0" indent="0">
              <a:buNone/>
            </a:pPr>
            <a:endParaRPr lang="en-GB" sz="2200"/>
          </a:p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Hypothesis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: The constant low-frequency urban noise causes the pitch of the song in great tits to increase accordingly </a:t>
            </a:r>
          </a:p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Studies we are building on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: A long-term study of the great tit (Lack, D., 1964. ), Birds and anthropogenic noise: are urban songs adaptive? (Nemeth, E. and Brumm, H., 2010.) &amp; 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Clocks for the city: circadian differences between forest and city songbirds. (</a:t>
            </a:r>
            <a:r>
              <a:rPr lang="en-GB" sz="220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Dominoni</a:t>
            </a:r>
            <a:r>
              <a:rPr lang="en-GB" sz="22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, D.M., et al., 2013)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DC21-5C6A-7334-A187-7BDF8355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49A0C-A659-F6E3-B925-A9612769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78" y="1372386"/>
            <a:ext cx="3090356" cy="12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2E1D-C0BF-4D05-715B-2B87E21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20" y="10135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Methods 1 -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8DB7-F1F7-3A9F-6485-8D211140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68" y="1360011"/>
            <a:ext cx="4757468" cy="4351338"/>
          </a:xfrm>
        </p:spPr>
        <p:txBody>
          <a:bodyPr>
            <a:normAutofit/>
          </a:bodyPr>
          <a:lstStyle/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Choosing a location: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E-bird API map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Major cities / forests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Random sampling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Repeats</a:t>
            </a:r>
          </a:p>
          <a:p>
            <a:pPr lvl="1"/>
            <a:endParaRPr lang="en-GB" sz="22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Buying equipment:</a:t>
            </a:r>
          </a:p>
          <a:p>
            <a:pPr lvl="1"/>
            <a:r>
              <a:rPr lang="en-GB" sz="2200">
                <a:solidFill>
                  <a:schemeClr val="accent2">
                    <a:lumMod val="75000"/>
                  </a:schemeClr>
                </a:solidFill>
              </a:rPr>
              <a:t>Trail cams, speakers and high-quality microphones.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0A191-29E4-0085-0E4E-1E6F9282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86BB548F-B427-0FEE-3E27-0B983C03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2" t="8712" r="36911" b="8067"/>
          <a:stretch/>
        </p:blipFill>
        <p:spPr>
          <a:xfrm>
            <a:off x="6221500" y="283912"/>
            <a:ext cx="5164757" cy="6213097"/>
          </a:xfrm>
          <a:prstGeom prst="rect">
            <a:avLst/>
          </a:prstGeom>
        </p:spPr>
      </p:pic>
      <p:pic>
        <p:nvPicPr>
          <p:cNvPr id="9" name="Picture 8" descr="A map of europe with blue dots&#10;&#10;AI-generated content may be incorrect.">
            <a:extLst>
              <a:ext uri="{FF2B5EF4-FFF2-40B4-BE49-F238E27FC236}">
                <a16:creationId xmlns:a16="http://schemas.microsoft.com/office/drawing/2014/main" id="{607B024E-7D78-4365-466A-CA8FD11B6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6" t="12963" r="39901" b="13220"/>
          <a:stretch/>
        </p:blipFill>
        <p:spPr>
          <a:xfrm>
            <a:off x="5652020" y="269009"/>
            <a:ext cx="5728021" cy="6228000"/>
          </a:xfrm>
          <a:prstGeom prst="rect">
            <a:avLst/>
          </a:prstGeom>
        </p:spPr>
      </p:pic>
      <p:pic>
        <p:nvPicPr>
          <p:cNvPr id="13" name="Picture 12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B5788C98-B4EB-9C5F-05B1-909DF1897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t="14203" r="36968" b="14010"/>
          <a:stretch/>
        </p:blipFill>
        <p:spPr>
          <a:xfrm>
            <a:off x="5539745" y="269009"/>
            <a:ext cx="5883632" cy="6227259"/>
          </a:xfrm>
          <a:prstGeom prst="rect">
            <a:avLst/>
          </a:prstGeom>
        </p:spPr>
      </p:pic>
      <p:pic>
        <p:nvPicPr>
          <p:cNvPr id="4098" name="Picture 2" descr="Recording Bird Songs and Calls | Birding Wire">
            <a:extLst>
              <a:ext uri="{FF2B5EF4-FFF2-40B4-BE49-F238E27FC236}">
                <a16:creationId xmlns:a16="http://schemas.microsoft.com/office/drawing/2014/main" id="{AD84F1C7-9015-211C-71C2-914C75BE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45" y="4900619"/>
            <a:ext cx="2232713" cy="159639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3019-71DA-F69F-C1DA-0F29A9A86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98" y="20407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Methods 2 – Experimental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225A-6512-CC0C-B402-CAEE9739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98" y="1297312"/>
            <a:ext cx="7321128" cy="501713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2400" b="1">
                <a:solidFill>
                  <a:schemeClr val="accent2">
                    <a:lumMod val="75000"/>
                  </a:schemeClr>
                </a:solidFill>
              </a:rPr>
              <a:t>One main experiment with two control groups</a:t>
            </a:r>
            <a:endParaRPr lang="en-US" sz="2400" b="1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Speakers and recorders in woods</a:t>
            </a:r>
          </a:p>
          <a:p>
            <a:pPr lvl="1"/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City observations</a:t>
            </a:r>
          </a:p>
          <a:p>
            <a:pPr lvl="1"/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Forest observations</a:t>
            </a:r>
          </a:p>
          <a:p>
            <a:pPr lvl="1"/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Manipulative and observational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 b="1">
                <a:solidFill>
                  <a:schemeClr val="accent2">
                    <a:lumMod val="75000"/>
                  </a:schemeClr>
                </a:solidFill>
              </a:rPr>
              <a:t>Repeats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A small experiment must be conducted before determining if calls return to natural patterns when urban noise is removed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 b="1">
                <a:solidFill>
                  <a:schemeClr val="accent2">
                    <a:lumMod val="75000"/>
                  </a:schemeClr>
                </a:solidFill>
              </a:rPr>
              <a:t>Multiple sites across UK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Over </a:t>
            </a:r>
            <a:r>
              <a:rPr lang="en-GB" sz="2400" b="1">
                <a:solidFill>
                  <a:schemeClr val="accent2">
                    <a:lumMod val="75000"/>
                  </a:schemeClr>
                </a:solidFill>
              </a:rPr>
              <a:t>70 calls: </a:t>
            </a:r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GB" sz="2400" i="1">
                <a:solidFill>
                  <a:schemeClr val="accent2">
                    <a:lumMod val="75000"/>
                  </a:schemeClr>
                </a:solidFill>
              </a:rPr>
              <a:t>tee-</a:t>
            </a:r>
            <a:r>
              <a:rPr lang="en-GB" sz="2400" i="1" err="1">
                <a:solidFill>
                  <a:schemeClr val="accent2">
                    <a:lumMod val="75000"/>
                  </a:schemeClr>
                </a:solidFill>
              </a:rPr>
              <a:t>cher</a:t>
            </a:r>
            <a:r>
              <a:rPr lang="en-GB" sz="2400" i="1">
                <a:solidFill>
                  <a:schemeClr val="accent2">
                    <a:lumMod val="75000"/>
                  </a:schemeClr>
                </a:solidFill>
              </a:rPr>
              <a:t>…tee-</a:t>
            </a:r>
            <a:r>
              <a:rPr lang="en-GB" sz="2400" i="1" err="1">
                <a:solidFill>
                  <a:schemeClr val="accent2">
                    <a:lumMod val="75000"/>
                  </a:schemeClr>
                </a:solidFill>
              </a:rPr>
              <a:t>cher</a:t>
            </a:r>
            <a:r>
              <a:rPr lang="en-GB" sz="2400" i="1">
                <a:solidFill>
                  <a:schemeClr val="accent2">
                    <a:lumMod val="75000"/>
                  </a:schemeClr>
                </a:solidFill>
              </a:rPr>
              <a:t>…”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875CF-C11F-222C-B7BA-0F3B0E75873B}"/>
              </a:ext>
            </a:extLst>
          </p:cNvPr>
          <p:cNvSpPr/>
          <p:nvPr/>
        </p:nvSpPr>
        <p:spPr>
          <a:xfrm>
            <a:off x="7977318" y="3977704"/>
            <a:ext cx="3717223" cy="1221948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GB"/>
              <a:t>  (</a:t>
            </a:r>
            <a:r>
              <a:rPr lang="en-GB">
                <a:ea typeface="+mn-lt"/>
                <a:cs typeface="+mn-lt"/>
                <a:hlinkClick r:id="rId4"/>
              </a:rPr>
              <a:t>Recording of the call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71F7-0F8A-FFF2-2D79-D3BFA5A6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5</a:t>
            </a:fld>
            <a:endParaRPr lang="en-GB"/>
          </a:p>
        </p:txBody>
      </p:sp>
      <p:pic>
        <p:nvPicPr>
          <p:cNvPr id="5" name="Parus_major_15mars2011">
            <a:hlinkClick r:id="" action="ppaction://media"/>
            <a:extLst>
              <a:ext uri="{FF2B5EF4-FFF2-40B4-BE49-F238E27FC236}">
                <a16:creationId xmlns:a16="http://schemas.microsoft.com/office/drawing/2014/main" id="{DAE77B30-4ACB-B676-FBA6-AC44BA681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78703" y="4129283"/>
            <a:ext cx="951297" cy="918789"/>
          </a:xfrm>
          <a:prstGeom prst="rect">
            <a:avLst/>
          </a:prstGeom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C881237A-FE1B-FA1F-54F5-934E4A895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938" y="1914053"/>
            <a:ext cx="3705070" cy="1084051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908BE-8C12-9D73-3718-4C9EA24C5912}"/>
              </a:ext>
            </a:extLst>
          </p:cNvPr>
          <p:cNvSpPr/>
          <p:nvPr/>
        </p:nvSpPr>
        <p:spPr>
          <a:xfrm>
            <a:off x="7977318" y="1236455"/>
            <a:ext cx="3717223" cy="646854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200" b="1">
                <a:solidFill>
                  <a:schemeClr val="accent2">
                    <a:lumMod val="75000"/>
                  </a:schemeClr>
                </a:solidFill>
              </a:rPr>
              <a:t>Sonogram</a:t>
            </a:r>
          </a:p>
        </p:txBody>
      </p:sp>
    </p:spTree>
    <p:extLst>
      <p:ext uri="{BB962C8B-B14F-4D97-AF65-F5344CB8AC3E}">
        <p14:creationId xmlns:p14="http://schemas.microsoft.com/office/powerpoint/2010/main" val="1783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A8A1-D003-E004-E671-86CB8DBA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3" y="165366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Methods 3 –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2FB0-383C-393A-7EDE-7B8429F7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8573"/>
            <a:ext cx="10721196" cy="1774466"/>
          </a:xfrm>
        </p:spPr>
        <p:txBody>
          <a:bodyPr/>
          <a:lstStyle/>
          <a:p>
            <a:pPr lvl="1">
              <a:lnSpc>
                <a:spcPct val="80000"/>
              </a:lnSpc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Using R to construct tables and graphs from the data.</a:t>
            </a:r>
          </a:p>
          <a:p>
            <a:pPr lvl="1">
              <a:lnSpc>
                <a:spcPct val="80000"/>
              </a:lnSpc>
            </a:pPr>
            <a:endParaRPr lang="en-GB" sz="2200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The output of the recorders is a “spectrogram” – use Audacity to read – “high pass filters” to isolate the call and then manually record data points.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D5FF0-8FD9-2C94-2C84-7D2B4F8F1A38}"/>
              </a:ext>
            </a:extLst>
          </p:cNvPr>
          <p:cNvSpPr txBox="1">
            <a:spLocks/>
          </p:cNvSpPr>
          <p:nvPr/>
        </p:nvSpPr>
        <p:spPr>
          <a:xfrm>
            <a:off x="838200" y="3735028"/>
            <a:ext cx="4688457" cy="266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B574EA-35C9-F274-EF54-C3AEA53B3318}"/>
              </a:ext>
            </a:extLst>
          </p:cNvPr>
          <p:cNvSpPr txBox="1">
            <a:spLocks/>
          </p:cNvSpPr>
          <p:nvPr/>
        </p:nvSpPr>
        <p:spPr>
          <a:xfrm>
            <a:off x="454742" y="2928848"/>
            <a:ext cx="5879657" cy="2668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Taking the highest frequency and averaging for a “sample” being each site</a:t>
            </a:r>
            <a:endParaRPr lang="en-GB" dirty="0"/>
          </a:p>
          <a:p>
            <a:r>
              <a:rPr lang="en-GB" sz="3100" dirty="0">
                <a:hlinkClick r:id="rId2"/>
              </a:rPr>
              <a:t>https://hansenjohnson.org/post/spectrograms-in-r/</a:t>
            </a:r>
            <a:endParaRPr lang="en-GB" sz="3100" dirty="0"/>
          </a:p>
          <a:p>
            <a:r>
              <a:rPr lang="en-GB" sz="3100" dirty="0">
                <a:hlinkClick r:id="rId3"/>
              </a:rPr>
              <a:t>https://stackoverflow.com/questions/47070327/r-boxplot-how-to-normalize-against-given-high-and-low-limits-instead-of-min-an</a:t>
            </a:r>
            <a:r>
              <a:rPr lang="en-GB" sz="31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ECF3E-C7FF-1C5E-A1E9-112BCFD8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6</a:t>
            </a:fld>
            <a:endParaRPr lang="en-GB"/>
          </a:p>
        </p:txBody>
      </p:sp>
      <p:pic>
        <p:nvPicPr>
          <p:cNvPr id="11" name="Picture 10" descr="A blue and green screen&#10;&#10;AI-generated content may be incorrect.">
            <a:extLst>
              <a:ext uri="{FF2B5EF4-FFF2-40B4-BE49-F238E27FC236}">
                <a16:creationId xmlns:a16="http://schemas.microsoft.com/office/drawing/2014/main" id="{03C83F33-D17A-5751-AE5C-989CEE3B6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99" y="2704136"/>
            <a:ext cx="5491333" cy="33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DAE-7C91-E1A1-3D48-CCACB671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9965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6308-3F1E-26B1-9C8F-25CCFA5F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3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Without catch-and-release, we cannot weigh birds (</a:t>
            </a:r>
            <a:r>
              <a:rPr lang="en-GB" sz="2400" err="1">
                <a:solidFill>
                  <a:schemeClr val="accent2">
                    <a:lumMod val="75000"/>
                  </a:schemeClr>
                </a:solidFill>
              </a:rPr>
              <a:t>Jarman</a:t>
            </a:r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, 2020)</a:t>
            </a: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It is difficult to estimate the distance of calls (Richards, 1981)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Wildlife and Countryside Act 1981: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Avoid disturbance in the breeding season.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Consent of landowners and may need a licence.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Contents of Urban Noise Playback.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9AB6A-E183-4B9D-7FEE-800EF5B9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30C75-C576-0F3F-F829-AFF3B2CD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238" y="2232178"/>
            <a:ext cx="3307013" cy="367142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5122" name="Picture 2" descr="Wildlife Aid على X: &quot;PLEASE REMEMBER that, under The Wildlife and Countryside  Act (1981) in the UK, the intentional or negligent disturbance of an active  birds nest is ILLEGAL without licence. This">
            <a:extLst>
              <a:ext uri="{FF2B5EF4-FFF2-40B4-BE49-F238E27FC236}">
                <a16:creationId xmlns:a16="http://schemas.microsoft.com/office/drawing/2014/main" id="{A56F4FA3-D37E-482A-7853-80F509D1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0" y="4048398"/>
            <a:ext cx="2208098" cy="220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752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C080-1F72-9D7C-17AC-EB32DD84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65" y="11247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6698F-D2A4-0B38-6231-D73942F5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65" y="1209794"/>
            <a:ext cx="4234275" cy="47187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Boxplot comparing the average song frequency at each site.</a:t>
            </a:r>
          </a:p>
          <a:p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Statistical analysis was done with an ANOVA between sites / post hoc Tukey test or Kruskal-Wallis + Dunn</a:t>
            </a:r>
          </a:p>
          <a:p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The average frequency difference between low‐pitched forest and high‐pitched city songs was 205 Hz in great tits  (Nemeth, E. and Brumm, H., 2010).</a:t>
            </a:r>
          </a:p>
          <a:p>
            <a:endParaRPr lang="en-GB" sz="2200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Mean ± SD:</a:t>
            </a:r>
          </a:p>
          <a:p>
            <a:pPr lvl="1">
              <a:buFont typeface="Wingdings" pitchFamily="2" charset="2"/>
              <a:buChar char="ü"/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City = 3,517±115.8 Hz</a:t>
            </a:r>
          </a:p>
          <a:p>
            <a:pPr lvl="1">
              <a:buFont typeface="Wingdings" pitchFamily="2" charset="2"/>
              <a:buChar char="ü"/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Forest = 3,312±90.9 Hz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27E92-81AC-6E87-6116-4D754E21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8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E51F4-CA1E-3B84-3334-3A2868DA77E7}"/>
              </a:ext>
            </a:extLst>
          </p:cNvPr>
          <p:cNvGrpSpPr/>
          <p:nvPr/>
        </p:nvGrpSpPr>
        <p:grpSpPr>
          <a:xfrm>
            <a:off x="4724564" y="1209794"/>
            <a:ext cx="7043082" cy="3500100"/>
            <a:chOff x="2462078" y="543552"/>
            <a:chExt cx="7733343" cy="3843129"/>
          </a:xfrm>
        </p:grpSpPr>
        <p:pic>
          <p:nvPicPr>
            <p:cNvPr id="10" name="Picture 9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CA1FFAE6-06B6-DC2E-D0AE-EFF0FB563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078" y="543552"/>
              <a:ext cx="3922295" cy="3843129"/>
            </a:xfrm>
            <a:prstGeom prst="rect">
              <a:avLst/>
            </a:prstGeom>
          </p:spPr>
        </p:pic>
        <p:pic>
          <p:nvPicPr>
            <p:cNvPr id="12" name="Picture 11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F116DACE-4028-1032-FD71-164490EA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398" y="543552"/>
              <a:ext cx="3819023" cy="374194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820F47-BB0F-C957-EE93-46D79FA5F398}"/>
              </a:ext>
            </a:extLst>
          </p:cNvPr>
          <p:cNvGrpSpPr/>
          <p:nvPr/>
        </p:nvGrpSpPr>
        <p:grpSpPr>
          <a:xfrm>
            <a:off x="5188021" y="280399"/>
            <a:ext cx="5142048" cy="6164044"/>
            <a:chOff x="5188021" y="280399"/>
            <a:chExt cx="5142048" cy="6164044"/>
          </a:xfrm>
        </p:grpSpPr>
        <p:pic>
          <p:nvPicPr>
            <p:cNvPr id="14" name="Picture 13" descr="A chart of different colors of a guitar&#10;&#10;AI-generated content may be incorrect.">
              <a:extLst>
                <a:ext uri="{FF2B5EF4-FFF2-40B4-BE49-F238E27FC236}">
                  <a16:creationId xmlns:a16="http://schemas.microsoft.com/office/drawing/2014/main" id="{D4F2CC39-30F1-BAB7-5B2C-F7EE9E00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21" y="280399"/>
              <a:ext cx="4393493" cy="2922278"/>
            </a:xfrm>
            <a:prstGeom prst="rect">
              <a:avLst/>
            </a:prstGeom>
          </p:spPr>
        </p:pic>
        <p:pic>
          <p:nvPicPr>
            <p:cNvPr id="16" name="Picture 15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F1F6A9B0-3327-4396-C1C7-ED1C51AE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350" y="3086350"/>
              <a:ext cx="5048719" cy="3358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37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33D0-C4BC-8A44-20F8-AE2FC1CE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64000">
                      <a:schemeClr val="tx2">
                        <a:lumMod val="25000"/>
                        <a:lumOff val="75000"/>
                      </a:schemeClr>
                    </a:gs>
                    <a:gs pos="20000">
                      <a:schemeClr val="accent4">
                        <a:lumMod val="50000"/>
                      </a:schemeClr>
                    </a:gs>
                    <a:gs pos="49000">
                      <a:srgbClr val="92D050"/>
                    </a:gs>
                    <a:gs pos="58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7DA0-0287-861C-997F-F3A61FD6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8" y="15673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Should our hypothesis be found correct, it implies that these birds can learn and adapt, while others cannot so may be at risk from cities.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We can also consider the speed at which the frequency of the calls adapts and changes which can show how quickly they can adapt their calls.</a:t>
            </a:r>
          </a:p>
          <a:p>
            <a:pPr marL="0" indent="0">
              <a:buNone/>
            </a:pPr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Also, that urban noise does impact pitch frequency in Great Tits and possibly other species.</a:t>
            </a:r>
          </a:p>
          <a:p>
            <a:endParaRPr lang="en-GB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If the Great Tit calls do not revert from a changed frequency, this shows that Urbanisation may have a permanent effect on the calls of this species.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FE187-759D-C4EA-B0EE-B87B904E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CC64-88C5-4A52-8D83-04DEBC6BB5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tits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E0E10"/>
      </a:accent1>
      <a:accent2>
        <a:srgbClr val="7689A1"/>
      </a:accent2>
      <a:accent3>
        <a:srgbClr val="E8CA12"/>
      </a:accent3>
      <a:accent4>
        <a:srgbClr val="EEEFF4"/>
      </a:accent4>
      <a:accent5>
        <a:srgbClr val="5B793E"/>
      </a:accent5>
      <a:accent6>
        <a:srgbClr val="BDBF93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</Words>
  <Application>Microsoft Office PowerPoint</Application>
  <PresentationFormat>Widescreen</PresentationFormat>
  <Paragraphs>101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Google Sans</vt:lpstr>
      <vt:lpstr>Wingdings</vt:lpstr>
      <vt:lpstr>Office Theme</vt:lpstr>
      <vt:lpstr>Anthropogenic Effects on Bird Song in Great Tits (Parus major)</vt:lpstr>
      <vt:lpstr>Great Tits Importance</vt:lpstr>
      <vt:lpstr>Our Hypothesis and Past Science We Are Building On </vt:lpstr>
      <vt:lpstr>Methods 1 - Setup</vt:lpstr>
      <vt:lpstr>Methods 2 – Experimental Design </vt:lpstr>
      <vt:lpstr>Methods 3 – Statistical Analysis</vt:lpstr>
      <vt:lpstr>Limitations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Anthropogenic Effects on Bird Song in Great Tits (Parus major)</dc:title>
  <dc:creator>Toby Nunn</dc:creator>
  <cp:lastModifiedBy>Toby Nunn</cp:lastModifiedBy>
  <cp:revision>2</cp:revision>
  <dcterms:created xsi:type="dcterms:W3CDTF">2025-02-12T10:37:31Z</dcterms:created>
  <dcterms:modified xsi:type="dcterms:W3CDTF">2025-02-23T10:13:44Z</dcterms:modified>
</cp:coreProperties>
</file>